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7E4"/>
    <a:srgbClr val="009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28209"/>
            <a:ext cx="10515600" cy="1894154"/>
          </a:xfrm>
        </p:spPr>
        <p:txBody>
          <a:bodyPr anchor="b">
            <a:normAutofit/>
          </a:bodyPr>
          <a:lstStyle>
            <a:lvl1pPr algn="ctr">
              <a:defRPr sz="4800">
                <a:latin typeface="National Semibold" panose="02000503000000020004" pitchFamily="50" charset="0"/>
                <a:ea typeface="National Semibold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58890"/>
            <a:ext cx="9144000" cy="5314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16/11/2020</a:t>
            </a:fld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889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Museo Sans 300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 sz="4400">
                <a:latin typeface="National Semibold" panose="02000503000000020004" pitchFamily="50" charset="0"/>
                <a:ea typeface="National Semibold" panose="02000503000000020004" pitchFamily="50" charset="0"/>
              </a:rPr>
              <a:t>Click to edit title</a:t>
            </a:r>
            <a:br>
              <a:rPr lang="en-US" sz="4400">
                <a:latin typeface="National Semibold" panose="02000503000000020004" pitchFamily="50" charset="0"/>
                <a:ea typeface="National Semibold" panose="02000503000000020004" pitchFamily="50" charset="0"/>
              </a:rPr>
            </a:br>
            <a:r>
              <a:rPr lang="en-US" sz="4400">
                <a:latin typeface="National Semibold" panose="02000503000000020004" pitchFamily="50" charset="0"/>
                <a:ea typeface="National Semibold" panose="02000503000000020004" pitchFamily="50" charset="0"/>
              </a:rPr>
              <a:t>(National</a:t>
            </a:r>
            <a:r>
              <a:rPr lang="en-US" sz="4400" baseline="0">
                <a:latin typeface="National Semibold" panose="02000503000000020004" pitchFamily="50" charset="0"/>
                <a:ea typeface="National Semibold" panose="02000503000000020004" pitchFamily="50" charset="0"/>
              </a:rPr>
              <a:t> </a:t>
            </a:r>
            <a:r>
              <a:rPr lang="en-US" sz="4400" baseline="0" err="1">
                <a:latin typeface="National Semibold" panose="02000503000000020004" pitchFamily="50" charset="0"/>
                <a:ea typeface="National Semibold" panose="02000503000000020004" pitchFamily="50" charset="0"/>
              </a:rPr>
              <a:t>semibold</a:t>
            </a:r>
            <a:r>
              <a:rPr lang="en-US" sz="4400">
                <a:latin typeface="National Semibold" panose="02000503000000020004" pitchFamily="50" charset="0"/>
                <a:ea typeface="National Semibold" panose="02000503000000020004" pitchFamily="50" charset="0"/>
              </a:rPr>
              <a:t>)</a:t>
            </a:r>
            <a:endParaRPr lang="en-NZ" sz="4400">
              <a:latin typeface="National Semibold" panose="02000503000000020004" pitchFamily="50" charset="0"/>
              <a:ea typeface="National Semibold" panose="02000503000000020004" pitchFamily="50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2497138"/>
          </a:xfrm>
        </p:spPr>
        <p:txBody>
          <a:bodyPr/>
          <a:lstStyle>
            <a:lvl1pPr marL="0" indent="0">
              <a:buNone/>
              <a:defRPr>
                <a:latin typeface="National Book" panose="02000503000000020004" pitchFamily="50" charset="0"/>
                <a:ea typeface="National Book" panose="02000503000000020004" pitchFamily="50" charset="0"/>
              </a:defRPr>
            </a:lvl1pPr>
            <a:lvl2pPr>
              <a:defRPr>
                <a:latin typeface="National Book" panose="02000503000000020004" pitchFamily="50" charset="0"/>
                <a:ea typeface="National Book" panose="02000503000000020004" pitchFamily="50" charset="0"/>
              </a:defRPr>
            </a:lvl2pPr>
            <a:lvl3pPr>
              <a:defRPr sz="2400">
                <a:latin typeface="National Book" panose="02000503000000020004" pitchFamily="50" charset="0"/>
                <a:ea typeface="National Book" panose="02000503000000020004" pitchFamily="50" charset="0"/>
              </a:defRPr>
            </a:lvl3pPr>
            <a:lvl4pPr>
              <a:defRPr sz="2400">
                <a:latin typeface="National Book" panose="02000503000000020004" pitchFamily="50" charset="0"/>
                <a:ea typeface="National Book" panose="02000503000000020004" pitchFamily="50" charset="0"/>
              </a:defRPr>
            </a:lvl4pPr>
            <a:lvl5pPr>
              <a:defRPr sz="2400">
                <a:latin typeface="National Book" panose="02000503000000020004" pitchFamily="50" charset="0"/>
                <a:ea typeface="National Book" panose="02000503000000020004" pitchFamily="50" charset="0"/>
              </a:defRPr>
            </a:lvl5pPr>
          </a:lstStyle>
          <a:p>
            <a:pPr lvl="0"/>
            <a:r>
              <a:rPr lang="en-US"/>
              <a:t>General text: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016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-all-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30629" y="0"/>
            <a:ext cx="12433465" cy="1721922"/>
          </a:xfrm>
          <a:prstGeom prst="rect">
            <a:avLst/>
          </a:prstGeom>
          <a:solidFill>
            <a:srgbClr val="0097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80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Museo Sans 300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 sz="4400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rPr>
              <a:t>Click to edit title</a:t>
            </a:r>
            <a:br>
              <a:rPr lang="en-US" sz="4400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rPr>
            </a:br>
            <a:r>
              <a:rPr lang="en-US" sz="4400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rPr>
              <a:t>(National</a:t>
            </a:r>
            <a:r>
              <a:rPr lang="en-US" sz="4400" baseline="0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rPr>
              <a:t> </a:t>
            </a:r>
            <a:r>
              <a:rPr lang="en-US" sz="4400" baseline="0" err="1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rPr>
              <a:t>semibold</a:t>
            </a:r>
            <a:r>
              <a:rPr lang="en-US" sz="4400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rPr>
              <a:t>)</a:t>
            </a:r>
            <a:endParaRPr lang="en-NZ" sz="4400">
              <a:solidFill>
                <a:schemeClr val="bg1"/>
              </a:solidFill>
              <a:latin typeface="National Semibold" panose="02000503000000020004" pitchFamily="50" charset="0"/>
              <a:ea typeface="National Semibold" panose="02000503000000020004" pitchFamily="50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2497138"/>
          </a:xfrm>
        </p:spPr>
        <p:txBody>
          <a:bodyPr/>
          <a:lstStyle>
            <a:lvl1pPr marL="0" indent="0">
              <a:buNone/>
              <a:defRPr>
                <a:latin typeface="National Book" panose="02000503000000020004" pitchFamily="50" charset="0"/>
                <a:ea typeface="National Book" panose="02000503000000020004" pitchFamily="50" charset="0"/>
              </a:defRPr>
            </a:lvl1pPr>
            <a:lvl2pPr>
              <a:defRPr>
                <a:latin typeface="National Book" panose="02000503000000020004" pitchFamily="50" charset="0"/>
                <a:ea typeface="National Book" panose="02000503000000020004" pitchFamily="50" charset="0"/>
              </a:defRPr>
            </a:lvl2pPr>
            <a:lvl3pPr>
              <a:defRPr sz="2400">
                <a:latin typeface="National Book" panose="02000503000000020004" pitchFamily="50" charset="0"/>
                <a:ea typeface="National Book" panose="02000503000000020004" pitchFamily="50" charset="0"/>
              </a:defRPr>
            </a:lvl3pPr>
            <a:lvl4pPr>
              <a:defRPr sz="2400">
                <a:latin typeface="National Book" panose="02000503000000020004" pitchFamily="50" charset="0"/>
                <a:ea typeface="National Book" panose="02000503000000020004" pitchFamily="50" charset="0"/>
              </a:defRPr>
            </a:lvl4pPr>
            <a:lvl5pPr>
              <a:defRPr sz="2400">
                <a:latin typeface="National Book" panose="02000503000000020004" pitchFamily="50" charset="0"/>
                <a:ea typeface="National Book" panose="02000503000000020004" pitchFamily="50" charset="0"/>
              </a:defRPr>
            </a:lvl5pPr>
          </a:lstStyle>
          <a:p>
            <a:pPr lvl="0"/>
            <a:r>
              <a:rPr lang="en-US"/>
              <a:t>General text: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39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National Semibold" panose="02000503000000020004" pitchFamily="50" charset="0"/>
                <a:ea typeface="National Semibold" panose="02000503000000020004" pitchFamily="50" charset="0"/>
              </a:defRPr>
            </a:lvl1pPr>
          </a:lstStyle>
          <a:p>
            <a:r>
              <a:rPr lang="en-US"/>
              <a:t>Click to edit title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16/11/2020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225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16/11/2020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1512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16/11/2020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3493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16/11/2020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5825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16/11/2020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4643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16/11/2020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552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16/11/2020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9964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16/11/2020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866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pic>
        <p:nvPicPr>
          <p:cNvPr id="4" name="Picture 3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D101176C-9B18-4F8E-BED9-3D11E0FA2B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5" y="6266137"/>
            <a:ext cx="1554761" cy="453472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CCC517-0C0A-49E5-AB4E-61A81FEA64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5" y="227184"/>
            <a:ext cx="3415120" cy="6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28209"/>
            <a:ext cx="10515600" cy="1894154"/>
          </a:xfrm>
        </p:spPr>
        <p:txBody>
          <a:bodyPr anchor="b">
            <a:normAutofit/>
          </a:bodyPr>
          <a:lstStyle>
            <a:lvl1pPr algn="ctr">
              <a:defRPr sz="4800">
                <a:latin typeface="National Semibold" panose="02000503000000020004" pitchFamily="50" charset="0"/>
                <a:ea typeface="National Semibold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58890"/>
            <a:ext cx="9144000" cy="5314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16/11/2020</a:t>
            </a:fld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511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rgbClr val="00979D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(National </a:t>
            </a:r>
            <a:r>
              <a:rPr lang="en-US" err="1"/>
              <a:t>semibold</a:t>
            </a:r>
            <a:r>
              <a:rPr lang="en-US"/>
              <a:t>)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55817"/>
            <a:ext cx="10515600" cy="4121146"/>
          </a:xfrm>
        </p:spPr>
        <p:txBody>
          <a:bodyPr/>
          <a:lstStyle>
            <a:lvl1pPr marL="0" indent="0">
              <a:buNone/>
              <a:defRPr>
                <a:latin typeface="National Book" panose="02000503000000020004" pitchFamily="50" charset="0"/>
                <a:ea typeface="National Book" panose="02000503000000020004" pitchFamily="50" charset="0"/>
              </a:defRPr>
            </a:lvl1pPr>
            <a:lvl2pPr>
              <a:defRPr>
                <a:latin typeface="National Book" panose="02000503000000020004" pitchFamily="50" charset="0"/>
                <a:ea typeface="National Book" panose="02000503000000020004" pitchFamily="50" charset="0"/>
              </a:defRPr>
            </a:lvl2pPr>
            <a:lvl3pPr>
              <a:defRPr sz="2400">
                <a:latin typeface="National Book" panose="02000503000000020004" pitchFamily="50" charset="0"/>
                <a:ea typeface="National Book" panose="02000503000000020004" pitchFamily="50" charset="0"/>
              </a:defRPr>
            </a:lvl3pPr>
            <a:lvl4pPr>
              <a:defRPr sz="2400">
                <a:latin typeface="National Book" panose="02000503000000020004" pitchFamily="50" charset="0"/>
                <a:ea typeface="National Book" panose="02000503000000020004" pitchFamily="50" charset="0"/>
              </a:defRPr>
            </a:lvl4pPr>
            <a:lvl5pPr>
              <a:defRPr sz="2400">
                <a:latin typeface="National Book" panose="02000503000000020004" pitchFamily="50" charset="0"/>
                <a:ea typeface="National Book" panose="02000503000000020004" pitchFamily="50" charset="0"/>
              </a:defRPr>
            </a:lvl5pPr>
          </a:lstStyle>
          <a:p>
            <a:pPr lvl="0"/>
            <a:r>
              <a:rPr lang="en-US"/>
              <a:t>General text: Edit Master text styles (National Book)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776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28209"/>
            <a:ext cx="10515600" cy="189415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58890"/>
            <a:ext cx="9144000" cy="5314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16/11/2020</a:t>
            </a:fld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846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(National </a:t>
            </a:r>
            <a:r>
              <a:rPr lang="en-US" err="1"/>
              <a:t>semibold</a:t>
            </a:r>
            <a:r>
              <a:rPr lang="en-US"/>
              <a:t>)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55817"/>
            <a:ext cx="10515600" cy="41211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ational Book" panose="02000503000000020004" pitchFamily="50" charset="0"/>
                <a:ea typeface="National Book" panose="0200050300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National Book" panose="02000503000000020004" pitchFamily="50" charset="0"/>
                <a:ea typeface="National Book" panose="02000503000000020004" pitchFamily="50" charset="0"/>
              </a:defRPr>
            </a:lvl2pPr>
            <a:lvl3pPr>
              <a:defRPr sz="2400">
                <a:solidFill>
                  <a:schemeClr val="bg1"/>
                </a:solidFill>
                <a:latin typeface="National Book" panose="02000503000000020004" pitchFamily="50" charset="0"/>
                <a:ea typeface="National Book" panose="02000503000000020004" pitchFamily="50" charset="0"/>
              </a:defRPr>
            </a:lvl3pPr>
            <a:lvl4pPr>
              <a:defRPr sz="2400">
                <a:solidFill>
                  <a:schemeClr val="bg1"/>
                </a:solidFill>
                <a:latin typeface="National Book" panose="02000503000000020004" pitchFamily="50" charset="0"/>
                <a:ea typeface="National Book" panose="02000503000000020004" pitchFamily="50" charset="0"/>
              </a:defRPr>
            </a:lvl4pPr>
            <a:lvl5pPr>
              <a:defRPr sz="2400">
                <a:solidFill>
                  <a:schemeClr val="bg1"/>
                </a:solidFill>
                <a:latin typeface="National Book" panose="02000503000000020004" pitchFamily="50" charset="0"/>
                <a:ea typeface="National Book" panose="02000503000000020004" pitchFamily="50" charset="0"/>
              </a:defRPr>
            </a:lvl5pPr>
          </a:lstStyle>
          <a:p>
            <a:pPr lvl="0"/>
            <a:r>
              <a:rPr lang="en-US"/>
              <a:t>General text: Edit Master text styles (National Book)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77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28209"/>
            <a:ext cx="10515600" cy="189415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58890"/>
            <a:ext cx="9144000" cy="5314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16/11/2020</a:t>
            </a:fld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66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(National </a:t>
            </a:r>
            <a:r>
              <a:rPr lang="en-US" err="1"/>
              <a:t>semibold</a:t>
            </a:r>
            <a:r>
              <a:rPr lang="en-US"/>
              <a:t>)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55817"/>
            <a:ext cx="10515600" cy="41211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ational Book" panose="02000503000000020004" pitchFamily="50" charset="0"/>
                <a:ea typeface="National Book" panose="0200050300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National Book" panose="02000503000000020004" pitchFamily="50" charset="0"/>
                <a:ea typeface="National Book" panose="02000503000000020004" pitchFamily="50" charset="0"/>
              </a:defRPr>
            </a:lvl2pPr>
            <a:lvl3pPr>
              <a:defRPr sz="2400">
                <a:solidFill>
                  <a:schemeClr val="bg1"/>
                </a:solidFill>
                <a:latin typeface="National Book" panose="02000503000000020004" pitchFamily="50" charset="0"/>
                <a:ea typeface="National Book" panose="02000503000000020004" pitchFamily="50" charset="0"/>
              </a:defRPr>
            </a:lvl3pPr>
            <a:lvl4pPr>
              <a:defRPr sz="2400">
                <a:solidFill>
                  <a:schemeClr val="bg1"/>
                </a:solidFill>
                <a:latin typeface="National Book" panose="02000503000000020004" pitchFamily="50" charset="0"/>
                <a:ea typeface="National Book" panose="02000503000000020004" pitchFamily="50" charset="0"/>
              </a:defRPr>
            </a:lvl4pPr>
            <a:lvl5pPr>
              <a:defRPr sz="2400">
                <a:solidFill>
                  <a:schemeClr val="bg1"/>
                </a:solidFill>
                <a:latin typeface="National Book" panose="02000503000000020004" pitchFamily="50" charset="0"/>
                <a:ea typeface="National Book" panose="02000503000000020004" pitchFamily="50" charset="0"/>
              </a:defRPr>
            </a:lvl5pPr>
          </a:lstStyle>
          <a:p>
            <a:pPr lvl="0"/>
            <a:r>
              <a:rPr lang="en-US"/>
              <a:t>General text: Edit Master text styles (National Book)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187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Teal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96982" y="-32822"/>
            <a:ext cx="12433465" cy="1721922"/>
          </a:xfrm>
          <a:prstGeom prst="rect">
            <a:avLst/>
          </a:prstGeom>
          <a:solidFill>
            <a:srgbClr val="0097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80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71847" y="33230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Museo Sans 300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 sz="4400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rPr>
              <a:t>Click to edit title</a:t>
            </a:r>
            <a:br>
              <a:rPr lang="en-US" sz="4400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rPr>
            </a:br>
            <a:r>
              <a:rPr lang="en-US" sz="4400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rPr>
              <a:t>(National </a:t>
            </a:r>
            <a:r>
              <a:rPr lang="en-US" sz="4400" err="1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rPr>
              <a:t>semibold</a:t>
            </a:r>
            <a:r>
              <a:rPr lang="en-US" sz="4400">
                <a:solidFill>
                  <a:schemeClr val="bg1"/>
                </a:solidFill>
                <a:latin typeface="National Semibold" panose="02000503000000020004" pitchFamily="50" charset="0"/>
                <a:ea typeface="National Semibold" panose="02000503000000020004" pitchFamily="50" charset="0"/>
              </a:rPr>
              <a:t>)</a:t>
            </a:r>
            <a:endParaRPr lang="en-NZ" sz="4400">
              <a:solidFill>
                <a:schemeClr val="bg1"/>
              </a:solidFill>
              <a:latin typeface="National Semibold" panose="02000503000000020004" pitchFamily="50" charset="0"/>
              <a:ea typeface="National Semibold" panose="0200050300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>
                <a:latin typeface="National Book" panose="02000503000000020004" pitchFamily="50" charset="0"/>
                <a:ea typeface="National Book" panose="02000503000000020004" pitchFamily="50" charset="0"/>
              </a:defRPr>
            </a:lvl1pPr>
            <a:lvl2pPr>
              <a:defRPr>
                <a:latin typeface="National Book" panose="02000503000000020004" pitchFamily="50" charset="0"/>
                <a:ea typeface="National Book" panose="02000503000000020004" pitchFamily="50" charset="0"/>
              </a:defRPr>
            </a:lvl2pPr>
            <a:lvl3pPr>
              <a:defRPr sz="2400">
                <a:latin typeface="National Book" panose="02000503000000020004" pitchFamily="50" charset="0"/>
                <a:ea typeface="National Book" panose="02000503000000020004" pitchFamily="50" charset="0"/>
              </a:defRPr>
            </a:lvl3pPr>
            <a:lvl4pPr>
              <a:defRPr sz="2400">
                <a:latin typeface="National Book" panose="02000503000000020004" pitchFamily="50" charset="0"/>
                <a:ea typeface="National Book" panose="02000503000000020004" pitchFamily="50" charset="0"/>
              </a:defRPr>
            </a:lvl4pPr>
            <a:lvl5pPr>
              <a:defRPr sz="2400">
                <a:latin typeface="National Book" panose="02000503000000020004" pitchFamily="50" charset="0"/>
                <a:ea typeface="National Book" panose="02000503000000020004" pitchFamily="50" charset="0"/>
              </a:defRPr>
            </a:lvl5pPr>
          </a:lstStyle>
          <a:p>
            <a:pPr lvl="0"/>
            <a:r>
              <a:rPr lang="en-US"/>
              <a:t>General text: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256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713A-5EB9-4B7A-B87D-F2B7940161AF}" type="datetimeFigureOut">
              <a:rPr lang="en-NZ" smtClean="0"/>
              <a:t>16/11/2020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309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2" r:id="rId5"/>
    <p:sldLayoutId id="2147483666" r:id="rId6"/>
    <p:sldLayoutId id="2147483663" r:id="rId7"/>
    <p:sldLayoutId id="2147483667" r:id="rId8"/>
    <p:sldLayoutId id="2147483661" r:id="rId9"/>
    <p:sldLayoutId id="2147483651" r:id="rId10"/>
    <p:sldLayoutId id="2147483660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National Semibold" panose="02000503000000020004" pitchFamily="50" charset="0"/>
          <a:ea typeface="National Semibold" panose="02000503000000020004" pitchFamily="50" charset="0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National Book" panose="02000503000000020004" pitchFamily="50" charset="0"/>
          <a:ea typeface="National Book" panose="02000503000000020004" pitchFamily="50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tional Book" panose="02000503000000020004" pitchFamily="50" charset="0"/>
          <a:ea typeface="National Book" panose="02000503000000020004" pitchFamily="50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tional Book" panose="02000503000000020004" pitchFamily="50" charset="0"/>
          <a:ea typeface="National Book" panose="02000503000000020004" pitchFamily="50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tional Book" panose="02000503000000020004" pitchFamily="50" charset="0"/>
          <a:ea typeface="National Book" panose="02000503000000020004" pitchFamily="50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tional Book" panose="02000503000000020004" pitchFamily="50" charset="0"/>
          <a:ea typeface="National Book" panose="02000503000000020004" pitchFamily="50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7"/>
            <a:ext cx="10515600" cy="374013"/>
          </a:xfrm>
        </p:spPr>
        <p:txBody>
          <a:bodyPr>
            <a:normAutofit/>
          </a:bodyPr>
          <a:lstStyle/>
          <a:p>
            <a:pPr marR="0" algn="ctr" rtl="0"/>
            <a:r>
              <a:rPr lang="en-GB" sz="2400" b="0" i="0" u="none" strike="noStrike" baseline="30000">
                <a:solidFill>
                  <a:srgbClr val="F15D24"/>
                </a:solidFill>
                <a:latin typeface="National Semibold" panose="02000503000000020004" pitchFamily="50" charset="0"/>
              </a:rPr>
              <a:t>SPHC Overview Implementation Tool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488966-5CC5-4F7F-B13C-5935DA791F18}"/>
              </a:ext>
            </a:extLst>
          </p:cNvPr>
          <p:cNvSpPr/>
          <p:nvPr/>
        </p:nvSpPr>
        <p:spPr>
          <a:xfrm>
            <a:off x="217415" y="2213956"/>
            <a:ext cx="1400962" cy="349278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NZ" sz="1400" b="0" i="0" u="none" strike="noStrike" baseline="30000" dirty="0">
                <a:solidFill>
                  <a:srgbClr val="000000"/>
                </a:solidFill>
                <a:latin typeface="National Book"/>
              </a:rPr>
              <a:t>To have fully implemented the SPHC Guidelines</a:t>
            </a:r>
            <a:r>
              <a:rPr lang="en-NZ" sz="1400" baseline="30000" dirty="0">
                <a:solidFill>
                  <a:srgbClr val="000000"/>
                </a:solidFill>
                <a:latin typeface="National Book"/>
              </a:rPr>
              <a:t> including culturally responsive </a:t>
            </a:r>
            <a:r>
              <a:rPr lang="en-NZ" sz="1400" baseline="30000" dirty="0">
                <a:solidFill>
                  <a:srgbClr val="000000"/>
                </a:solidFill>
                <a:latin typeface="National Book" panose="02000503000000020004"/>
                <a:ea typeface="+mn-lt"/>
                <a:cs typeface="+mn-lt"/>
              </a:rPr>
              <a:t>whānau</a:t>
            </a:r>
            <a:r>
              <a:rPr lang="en-NZ" sz="1400" baseline="30000" dirty="0">
                <a:solidFill>
                  <a:srgbClr val="000000"/>
                </a:solidFill>
                <a:latin typeface="National Book" panose="02000503000000020004"/>
                <a:ea typeface="Verdana"/>
                <a:cs typeface="Verdana"/>
              </a:rPr>
              <a:t> focussed </a:t>
            </a:r>
            <a:r>
              <a:rPr lang="en-NZ" sz="1400" baseline="30000" dirty="0">
                <a:solidFill>
                  <a:srgbClr val="000000"/>
                </a:solidFill>
                <a:latin typeface="National Book"/>
              </a:rPr>
              <a:t> practice  </a:t>
            </a:r>
            <a:r>
              <a:rPr lang="en-NZ" sz="1400" b="0" i="0" u="none" strike="noStrike" baseline="30000" dirty="0">
                <a:solidFill>
                  <a:srgbClr val="000000"/>
                </a:solidFill>
                <a:latin typeface="National Book"/>
              </a:rPr>
              <a:t>into BAU in services </a:t>
            </a:r>
            <a:br>
              <a:rPr lang="en-NZ" sz="1400" b="0" i="0" u="none" strike="noStrike" baseline="30000" dirty="0">
                <a:latin typeface="National Book" panose="02000503000000020004" pitchFamily="50" charset="0"/>
              </a:rPr>
            </a:br>
            <a:r>
              <a:rPr lang="en-NZ" sz="1400" b="0" i="0" u="none" strike="noStrike" baseline="30000" dirty="0">
                <a:solidFill>
                  <a:srgbClr val="000000"/>
                </a:solidFill>
                <a:latin typeface="National Book"/>
              </a:rPr>
              <a:t>across sectors in the region by &lt;...&gt;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CFD226-F006-45E8-B3F7-22C5C8ED40B1}"/>
              </a:ext>
            </a:extLst>
          </p:cNvPr>
          <p:cNvGrpSpPr/>
          <p:nvPr/>
        </p:nvGrpSpPr>
        <p:grpSpPr>
          <a:xfrm>
            <a:off x="2084307" y="1169102"/>
            <a:ext cx="1800736" cy="5091286"/>
            <a:chOff x="2036079" y="1169102"/>
            <a:chExt cx="1800736" cy="509128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B1188DF-D7BB-4B59-B527-356EBBE39F8E}"/>
                </a:ext>
              </a:extLst>
            </p:cNvPr>
            <p:cNvSpPr/>
            <p:nvPr/>
          </p:nvSpPr>
          <p:spPr>
            <a:xfrm>
              <a:off x="2045724" y="2979526"/>
              <a:ext cx="1742863" cy="1823302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NZ" sz="1200" baseline="30000" dirty="0">
                <a:solidFill>
                  <a:srgbClr val="000000"/>
                </a:solidFill>
                <a:latin typeface="National Book"/>
              </a:endParaRPr>
            </a:p>
            <a:p>
              <a:pPr algn="ctr"/>
              <a:endParaRPr lang="en-NZ" sz="1200" baseline="30000" dirty="0">
                <a:solidFill>
                  <a:srgbClr val="000000"/>
                </a:solidFill>
                <a:latin typeface="National Book"/>
              </a:endParaRPr>
            </a:p>
            <a:p>
              <a:pPr algn="ctr"/>
              <a:r>
                <a:rPr lang="en-NZ" sz="1200" b="0" i="0" u="none" strike="noStrike" baseline="30000" dirty="0">
                  <a:solidFill>
                    <a:srgbClr val="000000"/>
                  </a:solidFill>
                  <a:latin typeface="National Book"/>
                </a:rPr>
                <a:t>Enhanced family/whānau inclusive practice is demonstrated. All staff are confident in their</a:t>
              </a: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 </a:t>
              </a:r>
              <a:r>
                <a:rPr lang="en-NZ" sz="1200" b="0" i="0" u="none" strike="noStrike" baseline="30000" dirty="0">
                  <a:solidFill>
                    <a:srgbClr val="000000"/>
                  </a:solidFill>
                  <a:latin typeface="National Book"/>
                </a:rPr>
                <a:t> communication with parents of dependent children accessing services</a:t>
              </a:r>
              <a:endParaRPr lang="en-NZ" dirty="0">
                <a:latin typeface="National Book"/>
              </a:endParaRPr>
            </a:p>
            <a:p>
              <a:pPr algn="ctr"/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.................Add timeframe/ Process measure </a:t>
              </a:r>
            </a:p>
            <a:p>
              <a:pPr algn="ctr"/>
              <a:endParaRPr lang="en-NZ" sz="1200" b="0" i="0" u="none" strike="noStrike" baseline="30000" dirty="0">
                <a:solidFill>
                  <a:srgbClr val="000000"/>
                </a:solidFill>
                <a:latin typeface="National Book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B9BAF2F-ECE7-4770-83D8-7326BBA46DF9}"/>
                </a:ext>
              </a:extLst>
            </p:cNvPr>
            <p:cNvSpPr/>
            <p:nvPr/>
          </p:nvSpPr>
          <p:spPr>
            <a:xfrm>
              <a:off x="2045724" y="4919365"/>
              <a:ext cx="1694635" cy="134102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NZ" sz="1200" b="0" i="0" u="none" strike="noStrike" baseline="30000">
                  <a:solidFill>
                    <a:srgbClr val="000000"/>
                  </a:solidFill>
                  <a:latin typeface="National Book" panose="02000503000000020004" pitchFamily="50" charset="0"/>
                </a:rPr>
                <a:t>Ensure that workplace environments are family/whānau friendly</a:t>
              </a:r>
            </a:p>
            <a:p>
              <a:pPr algn="ctr"/>
              <a:r>
                <a:rPr lang="en-NZ" sz="1200" baseline="30000">
                  <a:solidFill>
                    <a:srgbClr val="000000"/>
                  </a:solidFill>
                  <a:latin typeface="National Book"/>
                </a:rPr>
                <a:t>....................Add Timeframe/ Process measure  </a:t>
              </a:r>
              <a:endParaRPr lang="en-NZ" sz="1200" b="0" i="0" u="none" strike="noStrike" baseline="30000">
                <a:solidFill>
                  <a:srgbClr val="000000"/>
                </a:solidFill>
                <a:latin typeface="National Book"/>
              </a:endParaRPr>
            </a:p>
            <a:p>
              <a:pPr algn="ctr"/>
              <a:endParaRPr lang="en-NZ" sz="1200" baseline="30000">
                <a:solidFill>
                  <a:srgbClr val="000000"/>
                </a:solidFill>
                <a:latin typeface="National Book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420C7B7-11A2-4B7F-90A5-903C58FB45A9}"/>
                </a:ext>
              </a:extLst>
            </p:cNvPr>
            <p:cNvSpPr/>
            <p:nvPr/>
          </p:nvSpPr>
          <p:spPr>
            <a:xfrm>
              <a:off x="2036079" y="1169102"/>
              <a:ext cx="1800736" cy="1697909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NZ" sz="1200" b="0" i="0" u="none" strike="noStrike" baseline="30000">
                  <a:solidFill>
                    <a:srgbClr val="000000"/>
                  </a:solidFill>
                  <a:latin typeface="National Book" panose="02000503000000020004" pitchFamily="50" charset="0"/>
                </a:rPr>
                <a:t>The SPHC Guideline implementation engages in a cross-sectoral approach demonstrated by DHB/NGO/PHO partnerships</a:t>
              </a:r>
            </a:p>
            <a:p>
              <a:pPr algn="ctr"/>
              <a:r>
                <a:rPr lang="en-NZ" sz="1200" baseline="30000">
                  <a:solidFill>
                    <a:srgbClr val="000000"/>
                  </a:solidFill>
                  <a:latin typeface="National Book"/>
                </a:rPr>
                <a:t>..........Add timeframe / Process Measure </a:t>
              </a:r>
              <a:endParaRPr lang="en-NZ" sz="1200" b="0" i="0" u="none" strike="noStrike" baseline="30000">
                <a:solidFill>
                  <a:srgbClr val="000000"/>
                </a:solidFill>
                <a:latin typeface="National Book" panose="02000503000000020004" pitchFamily="50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45B686-BEE7-4EE3-8DE5-317753B38F7A}"/>
              </a:ext>
            </a:extLst>
          </p:cNvPr>
          <p:cNvGrpSpPr/>
          <p:nvPr/>
        </p:nvGrpSpPr>
        <p:grpSpPr>
          <a:xfrm>
            <a:off x="4072083" y="1495299"/>
            <a:ext cx="1563152" cy="4930097"/>
            <a:chOff x="4216863" y="1495299"/>
            <a:chExt cx="1563152" cy="49300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4934113-72A3-4828-8C42-22F70E665473}"/>
                </a:ext>
              </a:extLst>
            </p:cNvPr>
            <p:cNvSpPr/>
            <p:nvPr/>
          </p:nvSpPr>
          <p:spPr>
            <a:xfrm>
              <a:off x="4225254" y="1495299"/>
              <a:ext cx="1554761" cy="71865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algn="ctr" rtl="0"/>
              <a:r>
                <a:rPr lang="en-GB" sz="1200" b="0" i="0" u="none" strike="noStrike" baseline="30000">
                  <a:solidFill>
                    <a:srgbClr val="000000"/>
                  </a:solidFill>
                  <a:latin typeface="National Book" panose="02000503000000020004" pitchFamily="50" charset="0"/>
                </a:rPr>
                <a:t>Stakeholder </a:t>
              </a:r>
              <a:br>
                <a:rPr lang="en-GB" sz="1200" b="0" i="0" u="none" strike="noStrike" baseline="30000">
                  <a:solidFill>
                    <a:srgbClr val="000000"/>
                  </a:solidFill>
                  <a:latin typeface="National Book" panose="02000503000000020004" pitchFamily="50" charset="0"/>
                </a:rPr>
              </a:br>
              <a:r>
                <a:rPr lang="en-GB" sz="1200" b="0" i="0" u="none" strike="noStrike" baseline="30000">
                  <a:solidFill>
                    <a:srgbClr val="000000"/>
                  </a:solidFill>
                  <a:latin typeface="National Book" panose="02000503000000020004" pitchFamily="50" charset="0"/>
                </a:rPr>
                <a:t>identification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82211D1-3D8A-4C94-83B0-6A02249C7C10}"/>
                </a:ext>
              </a:extLst>
            </p:cNvPr>
            <p:cNvSpPr/>
            <p:nvPr/>
          </p:nvSpPr>
          <p:spPr>
            <a:xfrm>
              <a:off x="4216864" y="4864451"/>
              <a:ext cx="1554761" cy="71865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Bef>
                  <a:spcPts val="300"/>
                </a:spcBef>
              </a:pPr>
              <a:r>
                <a:rPr lang="en-NZ" sz="1200" b="0" i="0" u="none" strike="noStrike" baseline="30000">
                  <a:solidFill>
                    <a:srgbClr val="000000"/>
                  </a:solidFill>
                  <a:latin typeface="National Book"/>
                </a:rPr>
                <a:t>Workplace culture </a:t>
              </a:r>
              <a:r>
                <a:rPr lang="en-NZ" sz="1200" baseline="30000">
                  <a:solidFill>
                    <a:srgbClr val="000000"/>
                  </a:solidFill>
                  <a:latin typeface="National Book"/>
                </a:rPr>
                <a:t>has increased  </a:t>
              </a:r>
              <a:r>
                <a:rPr lang="en-NZ" sz="1200" b="0" i="0" u="none" strike="noStrike" baseline="30000">
                  <a:solidFill>
                    <a:srgbClr val="000000"/>
                  </a:solidFill>
                  <a:latin typeface="National Book"/>
                </a:rPr>
                <a:t>family/</a:t>
              </a:r>
              <a:r>
                <a:rPr lang="en-NZ" sz="1200" b="0" i="0" u="none" strike="noStrike" baseline="30000" err="1">
                  <a:solidFill>
                    <a:srgbClr val="000000"/>
                  </a:solidFill>
                  <a:latin typeface="National Book"/>
                </a:rPr>
                <a:t>whānau</a:t>
              </a:r>
              <a:r>
                <a:rPr lang="en-NZ" sz="1200" b="0" i="0" u="none" strike="noStrike" baseline="30000">
                  <a:solidFill>
                    <a:srgbClr val="000000"/>
                  </a:solidFill>
                  <a:latin typeface="National Book"/>
                </a:rPr>
                <a:t> </a:t>
              </a:r>
              <a:r>
                <a:rPr lang="en-NZ" sz="1200" baseline="30000">
                  <a:solidFill>
                    <a:srgbClr val="000000"/>
                  </a:solidFill>
                  <a:latin typeface="National Book"/>
                </a:rPr>
                <a:t>focus</a:t>
              </a:r>
              <a:endParaRPr lang="en-NZ" sz="1200" b="0" i="0" u="none" strike="noStrike" baseline="30000">
                <a:solidFill>
                  <a:srgbClr val="000000"/>
                </a:solidFill>
                <a:latin typeface="National Book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94A0B0E-43C6-4D52-917A-756CC5EBF7FA}"/>
                </a:ext>
              </a:extLst>
            </p:cNvPr>
            <p:cNvSpPr/>
            <p:nvPr/>
          </p:nvSpPr>
          <p:spPr>
            <a:xfrm>
              <a:off x="4216865" y="2337587"/>
              <a:ext cx="1554761" cy="71865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algn="ctr" rtl="0"/>
              <a:r>
                <a:rPr lang="en-GB" sz="1200" b="0" i="0" u="none" strike="noStrike" baseline="30000">
                  <a:solidFill>
                    <a:srgbClr val="000000"/>
                  </a:solidFill>
                  <a:latin typeface="National Book" panose="02000503000000020004" pitchFamily="50" charset="0"/>
                </a:rPr>
                <a:t>Champion </a:t>
              </a:r>
              <a:br>
                <a:rPr lang="en-GB" sz="1200" b="0" i="0" u="none" strike="noStrike" baseline="30000">
                  <a:solidFill>
                    <a:srgbClr val="000000"/>
                  </a:solidFill>
                  <a:latin typeface="National Book" panose="02000503000000020004" pitchFamily="50" charset="0"/>
                </a:rPr>
              </a:br>
              <a:r>
                <a:rPr lang="en-GB" sz="1200" b="0" i="0" u="none" strike="noStrike" baseline="30000">
                  <a:solidFill>
                    <a:srgbClr val="000000"/>
                  </a:solidFill>
                  <a:latin typeface="National Book" panose="02000503000000020004" pitchFamily="50" charset="0"/>
                </a:rPr>
                <a:t>identification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5D9C2B3-E827-4893-9A88-95B8FB894AE5}"/>
                </a:ext>
              </a:extLst>
            </p:cNvPr>
            <p:cNvSpPr/>
            <p:nvPr/>
          </p:nvSpPr>
          <p:spPr>
            <a:xfrm>
              <a:off x="4225254" y="3179875"/>
              <a:ext cx="1554761" cy="71865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algn="ctr" rtl="0"/>
              <a:r>
                <a:rPr lang="en-NZ" sz="1200" b="0" i="0" u="none" strike="noStrike" baseline="30000">
                  <a:solidFill>
                    <a:srgbClr val="000000"/>
                  </a:solidFill>
                  <a:latin typeface="National Book" panose="02000503000000020004" pitchFamily="50" charset="0"/>
                </a:rPr>
                <a:t>Increased workforce knowledge and skills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9850DD0-A3BE-46DB-BE36-522916925D61}"/>
                </a:ext>
              </a:extLst>
            </p:cNvPr>
            <p:cNvSpPr/>
            <p:nvPr/>
          </p:nvSpPr>
          <p:spPr>
            <a:xfrm>
              <a:off x="4216864" y="4022163"/>
              <a:ext cx="1554761" cy="71865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algn="ctr" rtl="0"/>
              <a:r>
                <a:rPr lang="en-NZ" sz="1200" b="0" i="0" u="none" strike="noStrike" baseline="30000">
                  <a:solidFill>
                    <a:srgbClr val="000000"/>
                  </a:solidFill>
                  <a:latin typeface="National Book" panose="02000503000000020004" pitchFamily="50" charset="0"/>
                </a:rPr>
                <a:t>Increased community knowledge and skills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5DC8D6C-115C-4AB0-9901-F2F023179E2D}"/>
                </a:ext>
              </a:extLst>
            </p:cNvPr>
            <p:cNvSpPr/>
            <p:nvPr/>
          </p:nvSpPr>
          <p:spPr>
            <a:xfrm>
              <a:off x="4216863" y="5706740"/>
              <a:ext cx="1554761" cy="71865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200" baseline="30000">
                  <a:solidFill>
                    <a:srgbClr val="000000"/>
                  </a:solidFill>
                  <a:latin typeface="National Book"/>
                </a:rPr>
                <a:t>Serivces are more Inviting </a:t>
              </a:r>
              <a:r>
                <a:rPr lang="en-GB" sz="1200" b="0" i="0" u="none" strike="noStrike" baseline="30000">
                  <a:solidFill>
                    <a:srgbClr val="000000"/>
                  </a:solidFill>
                  <a:latin typeface="National Book"/>
                </a:rPr>
                <a:t>family-friendly</a:t>
              </a:r>
              <a:r>
                <a:rPr lang="en-GB" sz="1200" baseline="30000">
                  <a:solidFill>
                    <a:srgbClr val="000000"/>
                  </a:solidFill>
                  <a:latin typeface="National Book"/>
                </a:rPr>
                <a:t> </a:t>
              </a:r>
              <a:endParaRPr lang="en-GB" sz="1200" b="0" i="0" u="none" strike="noStrike" baseline="30000">
                <a:solidFill>
                  <a:srgbClr val="000000"/>
                </a:solidFill>
                <a:latin typeface="National Book" panose="02000503000000020004" pitchFamily="50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469D792-C563-4BAF-9252-1A3BCB17C31F}"/>
              </a:ext>
            </a:extLst>
          </p:cNvPr>
          <p:cNvGrpSpPr/>
          <p:nvPr/>
        </p:nvGrpSpPr>
        <p:grpSpPr>
          <a:xfrm>
            <a:off x="5890585" y="815469"/>
            <a:ext cx="6175490" cy="5938178"/>
            <a:chOff x="5978635" y="459567"/>
            <a:chExt cx="6254757" cy="607223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0FD781C-C6C5-43ED-B89A-F462073CF207}"/>
                </a:ext>
              </a:extLst>
            </p:cNvPr>
            <p:cNvSpPr/>
            <p:nvPr/>
          </p:nvSpPr>
          <p:spPr>
            <a:xfrm>
              <a:off x="5978635" y="459567"/>
              <a:ext cx="5951275" cy="2176107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07950" marR="0" indent="-107950" algn="l" rtl="0">
                <a:buFont typeface="Arial" panose="020B0604020202020204" pitchFamily="34" charset="0"/>
                <a:buChar char="•"/>
              </a:pPr>
              <a:r>
                <a:rPr lang="en-GB" sz="1200" b="0" i="0" u="none" strike="noStrike" baseline="30000" dirty="0">
                  <a:solidFill>
                    <a:srgbClr val="000000"/>
                  </a:solidFill>
                  <a:latin typeface="National Book" panose="02000503000000020004" pitchFamily="50" charset="0"/>
                </a:rPr>
                <a:t>An across-sector Governance group</a:t>
              </a:r>
              <a:endParaRPr lang="en-US" sz="1200" dirty="0"/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en-NZ" sz="1200" b="0" i="0" u="none" strike="noStrike" baseline="30000" dirty="0">
                  <a:solidFill>
                    <a:srgbClr val="000000"/>
                  </a:solidFill>
                  <a:latin typeface="National Book"/>
                </a:rPr>
                <a:t>SPHC policy integration (reflected in</a:t>
              </a: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 </a:t>
              </a:r>
              <a:r>
                <a:rPr lang="en-NZ" sz="1200" b="0" i="0" u="none" strike="noStrike" baseline="30000" dirty="0">
                  <a:solidFill>
                    <a:srgbClr val="000000"/>
                  </a:solidFill>
                  <a:latin typeface="National Book"/>
                </a:rPr>
                <a:t> </a:t>
              </a: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organisational document</a:t>
              </a:r>
              <a:r>
                <a:rPr lang="en-NZ" sz="1200" b="0" i="0" u="none" strike="noStrike" baseline="30000" dirty="0">
                  <a:solidFill>
                    <a:srgbClr val="000000"/>
                  </a:solidFill>
                  <a:latin typeface="National Book"/>
                </a:rPr>
                <a:t> control processes, updated policy documents,</a:t>
              </a: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 </a:t>
              </a:r>
              <a:r>
                <a:rPr lang="en-NZ" sz="1200" b="0" i="0" u="none" strike="noStrike" baseline="30000" dirty="0">
                  <a:solidFill>
                    <a:srgbClr val="000000"/>
                  </a:solidFill>
                  <a:latin typeface="National Book"/>
                </a:rPr>
                <a:t> and regular agenda item on </a:t>
              </a: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service</a:t>
              </a:r>
              <a:r>
                <a:rPr lang="en-NZ" sz="1200" b="0" i="0" u="none" strike="noStrike" baseline="30000" dirty="0">
                  <a:solidFill>
                    <a:srgbClr val="000000"/>
                  </a:solidFill>
                  <a:latin typeface="National Book"/>
                </a:rPr>
                <a:t>,</a:t>
              </a: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 </a:t>
              </a:r>
              <a:r>
                <a:rPr lang="en-NZ" sz="1200" b="0" i="0" u="none" strike="noStrike" baseline="30000" dirty="0">
                  <a:solidFill>
                    <a:srgbClr val="000000"/>
                  </a:solidFill>
                  <a:latin typeface="National Book"/>
                </a:rPr>
                <a:t> and organisational management meetings, across sectors)</a:t>
              </a:r>
            </a:p>
            <a:p>
              <a:pPr marL="107950" marR="0" indent="-107950" algn="l" rtl="0">
                <a:buFont typeface="Arial" panose="020B0604020202020204" pitchFamily="34" charset="0"/>
                <a:buChar char="•"/>
              </a:pPr>
              <a:r>
                <a:rPr lang="en-NZ" sz="1200" b="0" i="0" u="none" strike="noStrike" baseline="30000" dirty="0">
                  <a:solidFill>
                    <a:srgbClr val="000000"/>
                  </a:solidFill>
                  <a:latin typeface="National Book" panose="02000503000000020004" pitchFamily="50" charset="0"/>
                </a:rPr>
                <a:t>Zoom networking regional and national </a:t>
              </a:r>
            </a:p>
            <a:p>
              <a:pPr marL="107950" marR="0" indent="-107950" algn="l" rtl="0">
                <a:buFont typeface="Arial" panose="020B0604020202020204" pitchFamily="34" charset="0"/>
                <a:buChar char="•"/>
              </a:pPr>
              <a:r>
                <a:rPr lang="en-GB" sz="1200" b="0" i="0" u="none" strike="noStrike" baseline="30000" dirty="0">
                  <a:solidFill>
                    <a:srgbClr val="000000"/>
                  </a:solidFill>
                  <a:latin typeface="National Book" panose="02000503000000020004" pitchFamily="50" charset="0"/>
                </a:rPr>
                <a:t>Annual SPHC Regional Forum</a:t>
              </a:r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en-GB" sz="1200" baseline="30000" dirty="0">
                  <a:solidFill>
                    <a:srgbClr val="000000"/>
                  </a:solidFill>
                  <a:latin typeface="National Book"/>
                </a:rPr>
                <a:t>Quarterly SPHC Regional  email</a:t>
              </a:r>
              <a:r>
                <a:rPr lang="en-GB" sz="1200" b="0" i="0" u="none" strike="noStrike" baseline="30000" dirty="0">
                  <a:solidFill>
                    <a:srgbClr val="000000"/>
                  </a:solidFill>
                  <a:latin typeface="National Book"/>
                </a:rPr>
                <a:t> newsletters</a:t>
              </a:r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en-NZ" sz="1200" b="0" i="0" u="none" strike="noStrike" baseline="30000" dirty="0">
                  <a:solidFill>
                    <a:srgbClr val="000000"/>
                  </a:solidFill>
                  <a:latin typeface="National Book"/>
                </a:rPr>
                <a:t>Cultural / equity focus is addressed</a:t>
              </a: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 through staff education, consumer feedback mechanisms , policy and document processes </a:t>
              </a:r>
              <a:endParaRPr lang="en-NZ" sz="1200" b="0" i="0" u="none" strike="noStrike" baseline="30000" dirty="0">
                <a:solidFill>
                  <a:srgbClr val="000000"/>
                </a:solidFill>
                <a:latin typeface="National Book" panose="02000503000000020004" pitchFamily="50" charset="0"/>
              </a:endParaRPr>
            </a:p>
            <a:p>
              <a:pPr marL="107950" marR="0" indent="-107950" algn="l" rtl="0">
                <a:buFont typeface="Arial" panose="020B0604020202020204" pitchFamily="34" charset="0"/>
                <a:buChar char="•"/>
              </a:pPr>
              <a:r>
                <a:rPr lang="en-NZ" sz="1200" b="0" i="0" u="none" strike="noStrike" baseline="30000" dirty="0">
                  <a:solidFill>
                    <a:srgbClr val="000000"/>
                  </a:solidFill>
                  <a:latin typeface="National Book" panose="02000503000000020004" pitchFamily="50" charset="0"/>
                </a:rPr>
                <a:t>Cross-Sectoral collaboration with Oranga Tamariki/Education is demonstrated  </a:t>
              </a:r>
            </a:p>
            <a:p>
              <a:pPr marL="107950" marR="0" indent="-107950" algn="l" rtl="0">
                <a:buFont typeface="Arial" panose="020B0604020202020204" pitchFamily="34" charset="0"/>
                <a:buChar char="•"/>
              </a:pPr>
              <a:r>
                <a:rPr lang="en-NZ" sz="1200" b="0" i="0" u="none" strike="noStrike" baseline="30000" dirty="0">
                  <a:solidFill>
                    <a:srgbClr val="000000"/>
                  </a:solidFill>
                  <a:latin typeface="National Book" panose="02000503000000020004" pitchFamily="50" charset="0"/>
                </a:rPr>
                <a:t>SPHC LOGO on all communication - including Management email signatures.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C8A1593-78D9-4600-884B-7A047CAED191}"/>
                </a:ext>
              </a:extLst>
            </p:cNvPr>
            <p:cNvSpPr/>
            <p:nvPr/>
          </p:nvSpPr>
          <p:spPr>
            <a:xfrm>
              <a:off x="6076089" y="2764217"/>
              <a:ext cx="6157303" cy="239948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07950" indent="-107950">
                <a:buFont typeface="Arial" panose="020B0604020202020204" pitchFamily="34" charset="0"/>
                <a:buChar char="•"/>
              </a:pPr>
              <a:endParaRPr lang="en-NZ" sz="1200" baseline="30000" dirty="0">
                <a:solidFill>
                  <a:srgbClr val="000000"/>
                </a:solidFill>
                <a:latin typeface="National Book"/>
              </a:endParaRPr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Orientation package for all incumbent staff across sectors - includes training on how to ask  parents accessing services about their children whilst considering their cultural context on SPHC Website, accessible thought  organisational orientation processes -   .......Add reporting mechanism  </a:t>
              </a:r>
              <a:endParaRPr lang="en-NZ" sz="1200" dirty="0"/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 Regional and Organisational  Education plan in place - Includes SSFC, Foundations in ICAMH/AOD, ‘Lets talk’ online learning - All staff- progress reported through ...........  ( add reporting mechanism  here) </a:t>
              </a:r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Resources for environment (books and others)</a:t>
              </a:r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Integration into care planning - prompts in docs- Audit completed and process mapping performed  by ..... add date </a:t>
              </a:r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Documentation demonstrates conversations with family/whānau regarding children. Data is captured  and reported through ........  add mechanism </a:t>
              </a:r>
              <a:endParaRPr lang="en-NZ" sz="1200" baseline="30000" dirty="0">
                <a:solidFill>
                  <a:srgbClr val="000000"/>
                </a:solidFill>
                <a:latin typeface="National Book" panose="02000503000000020004" pitchFamily="50" charset="0"/>
              </a:endParaRPr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Packages of resources developed from established resources</a:t>
              </a:r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en-NZ" sz="1200" baseline="30000" dirty="0">
                  <a:solidFill>
                    <a:srgbClr val="000000"/>
                  </a:solidFill>
                  <a:latin typeface="National Book"/>
                </a:rPr>
                <a:t>Communication plan around media and social media campaign with communication team highlighting the SPHC guidelines. NGO DHB PHO Partnership and how things will change when coming to meet services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99F908-D866-4A9C-AFB4-C2D706A4D9DD}"/>
                </a:ext>
              </a:extLst>
            </p:cNvPr>
            <p:cNvSpPr/>
            <p:nvPr/>
          </p:nvSpPr>
          <p:spPr>
            <a:xfrm>
              <a:off x="6194875" y="5380946"/>
              <a:ext cx="5774743" cy="115085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en-NZ" sz="1200" baseline="30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Environmental audit twice yearly : Review and amend, consider posters/toys/pamphlets 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en-NZ" sz="1200" baseline="30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Pamphlets about SPHC in all consultation rooms and waiting areas available .</a:t>
              </a:r>
            </a:p>
            <a:p>
              <a:pPr marL="107950" marR="0" indent="-107950">
                <a:buFont typeface="Arial" panose="020B0604020202020204" pitchFamily="34" charset="0"/>
                <a:buChar char="•"/>
              </a:pPr>
              <a:r>
                <a:rPr lang="en-NZ" sz="1200" baseline="30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Team involvement  with environmental planning to ensure family-friendly and fit for purpose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B417C04-DFFC-427A-A9FD-C3DC8561ACD3}"/>
              </a:ext>
            </a:extLst>
          </p:cNvPr>
          <p:cNvSpPr txBox="1">
            <a:spLocks/>
          </p:cNvSpPr>
          <p:nvPr/>
        </p:nvSpPr>
        <p:spPr>
          <a:xfrm>
            <a:off x="8323162" y="240543"/>
            <a:ext cx="3136739" cy="451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00979D"/>
                </a:solidFill>
                <a:latin typeface="National Semibold" panose="02000503000000020004" pitchFamily="50" charset="0"/>
                <a:ea typeface="National Semibold" panose="02000503000000020004" pitchFamily="50" charset="0"/>
                <a:cs typeface="+mj-cs"/>
              </a:defRPr>
            </a:lvl1pPr>
          </a:lstStyle>
          <a:p>
            <a:r>
              <a:rPr lang="en-GB" sz="2400" baseline="30000">
                <a:solidFill>
                  <a:srgbClr val="78B7E4"/>
                </a:solidFill>
              </a:rPr>
              <a:t>&lt;name of org&gt; &lt;date&gt;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6AAB57-9FD5-4662-A2D1-BF423F4C24D4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flipV="1">
            <a:off x="3885043" y="1854627"/>
            <a:ext cx="195431" cy="16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F1A2C8-8400-4F9E-980A-FDBA59F72D61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>
            <a:off x="3885043" y="2018057"/>
            <a:ext cx="187042" cy="678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2C4B1F9-1EA9-4630-A40E-2ED52A4422DD}"/>
              </a:ext>
            </a:extLst>
          </p:cNvPr>
          <p:cNvCxnSpPr>
            <a:cxnSpLocks/>
            <a:stCxn id="7" idx="3"/>
            <a:endCxn id="19" idx="1"/>
          </p:cNvCxnSpPr>
          <p:nvPr/>
        </p:nvCxnSpPr>
        <p:spPr>
          <a:xfrm flipV="1">
            <a:off x="3836815" y="3539203"/>
            <a:ext cx="243659" cy="351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19D0F8-6EBC-4710-B54F-FD456421567B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>
            <a:off x="3836815" y="3891177"/>
            <a:ext cx="235269" cy="49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329A7B8-2CAE-482E-8440-2AA1077394F2}"/>
              </a:ext>
            </a:extLst>
          </p:cNvPr>
          <p:cNvCxnSpPr>
            <a:stCxn id="9" idx="3"/>
            <a:endCxn id="15" idx="1"/>
          </p:cNvCxnSpPr>
          <p:nvPr/>
        </p:nvCxnSpPr>
        <p:spPr>
          <a:xfrm flipV="1">
            <a:off x="3788587" y="5223779"/>
            <a:ext cx="283497" cy="366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21F791D-71D8-4394-A382-289683025004}"/>
              </a:ext>
            </a:extLst>
          </p:cNvPr>
          <p:cNvCxnSpPr>
            <a:stCxn id="9" idx="3"/>
            <a:endCxn id="23" idx="1"/>
          </p:cNvCxnSpPr>
          <p:nvPr/>
        </p:nvCxnSpPr>
        <p:spPr>
          <a:xfrm>
            <a:off x="3788587" y="5589877"/>
            <a:ext cx="283496" cy="47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0423D6B-3DB9-4DF5-8BF7-BDA07967FFC2}"/>
              </a:ext>
            </a:extLst>
          </p:cNvPr>
          <p:cNvCxnSpPr>
            <a:stCxn id="15" idx="3"/>
            <a:endCxn id="31" idx="1"/>
          </p:cNvCxnSpPr>
          <p:nvPr/>
        </p:nvCxnSpPr>
        <p:spPr>
          <a:xfrm>
            <a:off x="5626845" y="5223779"/>
            <a:ext cx="477240" cy="967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E3BD50-3F78-44B8-939A-7F39E3BA2335}"/>
              </a:ext>
            </a:extLst>
          </p:cNvPr>
          <p:cNvCxnSpPr>
            <a:stCxn id="23" idx="3"/>
            <a:endCxn id="31" idx="1"/>
          </p:cNvCxnSpPr>
          <p:nvPr/>
        </p:nvCxnSpPr>
        <p:spPr>
          <a:xfrm>
            <a:off x="5626844" y="6066068"/>
            <a:ext cx="477241" cy="12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8514B3F-BADC-42C3-9580-D32D88E275D2}"/>
              </a:ext>
            </a:extLst>
          </p:cNvPr>
          <p:cNvCxnSpPr>
            <a:cxnSpLocks/>
            <a:stCxn id="21" idx="3"/>
            <a:endCxn id="29" idx="1"/>
          </p:cNvCxnSpPr>
          <p:nvPr/>
        </p:nvCxnSpPr>
        <p:spPr>
          <a:xfrm flipV="1">
            <a:off x="5626845" y="4242494"/>
            <a:ext cx="359959" cy="138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1B090E4-575E-4780-ABB4-C4DAD36BDBA8}"/>
              </a:ext>
            </a:extLst>
          </p:cNvPr>
          <p:cNvCxnSpPr>
            <a:cxnSpLocks/>
            <a:stCxn id="19" idx="3"/>
            <a:endCxn id="29" idx="1"/>
          </p:cNvCxnSpPr>
          <p:nvPr/>
        </p:nvCxnSpPr>
        <p:spPr>
          <a:xfrm>
            <a:off x="5635235" y="3539203"/>
            <a:ext cx="351569" cy="70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13E5166-4C82-4EF1-9494-EE3F1D6502F5}"/>
              </a:ext>
            </a:extLst>
          </p:cNvPr>
          <p:cNvCxnSpPr>
            <a:stCxn id="17" idx="3"/>
            <a:endCxn id="27" idx="1"/>
          </p:cNvCxnSpPr>
          <p:nvPr/>
        </p:nvCxnSpPr>
        <p:spPr>
          <a:xfrm flipV="1">
            <a:off x="5626846" y="1879502"/>
            <a:ext cx="263739" cy="817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DAAB389-9C09-4D53-A449-682DCF906217}"/>
              </a:ext>
            </a:extLst>
          </p:cNvPr>
          <p:cNvCxnSpPr>
            <a:stCxn id="13" idx="3"/>
            <a:endCxn id="27" idx="1"/>
          </p:cNvCxnSpPr>
          <p:nvPr/>
        </p:nvCxnSpPr>
        <p:spPr>
          <a:xfrm>
            <a:off x="5635235" y="1854627"/>
            <a:ext cx="255350" cy="2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7442E65-38DF-4454-BAA0-61BFC32A7388}"/>
              </a:ext>
            </a:extLst>
          </p:cNvPr>
          <p:cNvCxnSpPr>
            <a:stCxn id="5" idx="3"/>
            <a:endCxn id="11" idx="1"/>
          </p:cNvCxnSpPr>
          <p:nvPr/>
        </p:nvCxnSpPr>
        <p:spPr>
          <a:xfrm flipV="1">
            <a:off x="1618377" y="2018057"/>
            <a:ext cx="465930" cy="1942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FF2BE45-4219-40DD-A8A2-584BE50FC8C0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1618377" y="3891177"/>
            <a:ext cx="475575" cy="6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244C1B2-1BB9-44CF-8D7B-35EA5D1A487D}"/>
              </a:ext>
            </a:extLst>
          </p:cNvPr>
          <p:cNvCxnSpPr>
            <a:stCxn id="5" idx="3"/>
            <a:endCxn id="9" idx="1"/>
          </p:cNvCxnSpPr>
          <p:nvPr/>
        </p:nvCxnSpPr>
        <p:spPr>
          <a:xfrm>
            <a:off x="1618377" y="3960348"/>
            <a:ext cx="475575" cy="1629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F32BD78-EEAA-47FD-96FA-C0D3463CC59E}"/>
              </a:ext>
            </a:extLst>
          </p:cNvPr>
          <p:cNvSpPr txBox="1"/>
          <p:nvPr/>
        </p:nvSpPr>
        <p:spPr>
          <a:xfrm>
            <a:off x="2005865" y="6559915"/>
            <a:ext cx="152171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Version 1: November 2020</a:t>
            </a:r>
            <a:endParaRPr kumimoji="0" lang="en-NZ" sz="9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808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459C69F-4155-420F-AD95-3628043E29F9}" vid="{A216A147-DB18-407D-98EE-D835F24747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WWWha-16-9</Template>
  <TotalTime>1</TotalTime>
  <Words>422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National Book</vt:lpstr>
      <vt:lpstr>National Semibold</vt:lpstr>
      <vt:lpstr>Verdana</vt:lpstr>
      <vt:lpstr>Office Theme</vt:lpstr>
      <vt:lpstr>SPHC Overview Implementation Tool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Moana van Leeuwen</dc:creator>
  <cp:lastModifiedBy>Moana van Leeuwen</cp:lastModifiedBy>
  <cp:revision>3</cp:revision>
  <dcterms:created xsi:type="dcterms:W3CDTF">2020-08-11T22:32:02Z</dcterms:created>
  <dcterms:modified xsi:type="dcterms:W3CDTF">2020-11-16T01:59:03Z</dcterms:modified>
</cp:coreProperties>
</file>